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31"/>
  </p:notesMasterIdLst>
  <p:sldIdLst>
    <p:sldId id="256" r:id="rId2"/>
    <p:sldId id="273" r:id="rId3"/>
    <p:sldId id="300" r:id="rId4"/>
    <p:sldId id="286" r:id="rId5"/>
    <p:sldId id="258" r:id="rId6"/>
    <p:sldId id="259" r:id="rId7"/>
    <p:sldId id="292" r:id="rId8"/>
    <p:sldId id="293" r:id="rId9"/>
    <p:sldId id="290" r:id="rId10"/>
    <p:sldId id="294" r:id="rId11"/>
    <p:sldId id="261" r:id="rId12"/>
    <p:sldId id="262" r:id="rId13"/>
    <p:sldId id="263" r:id="rId14"/>
    <p:sldId id="295" r:id="rId15"/>
    <p:sldId id="296" r:id="rId16"/>
    <p:sldId id="299" r:id="rId17"/>
    <p:sldId id="297" r:id="rId18"/>
    <p:sldId id="298" r:id="rId19"/>
    <p:sldId id="270" r:id="rId20"/>
    <p:sldId id="272" r:id="rId21"/>
    <p:sldId id="268" r:id="rId22"/>
    <p:sldId id="269" r:id="rId23"/>
    <p:sldId id="260" r:id="rId24"/>
    <p:sldId id="282" r:id="rId25"/>
    <p:sldId id="287" r:id="rId26"/>
    <p:sldId id="288" r:id="rId27"/>
    <p:sldId id="289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1D31E3-AB9F-6618-26BB-1B2F36A1AFA0}" name="Elvire Jolimoy" initials="EJ" userId="eeb599aba2d5e98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F"/>
    <a:srgbClr val="FEFFFE"/>
    <a:srgbClr val="FEFEFE"/>
    <a:srgbClr val="FE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36"/>
    <p:restoredTop sz="93349"/>
  </p:normalViewPr>
  <p:slideViewPr>
    <p:cSldViewPr snapToGrid="0">
      <p:cViewPr varScale="1">
        <p:scale>
          <a:sx n="85" d="100"/>
          <a:sy n="85" d="100"/>
        </p:scale>
        <p:origin x="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17864-8107-7741-9692-5A6804880420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B628-C84E-9C4B-8D23-00D747F9FFF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64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B628-C84E-9C4B-8D23-00D747F9FF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82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257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80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38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8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772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33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866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00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575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352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4518" b="19232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66AD6D-247D-A50D-58B2-C0D0C6729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965" y="2064020"/>
            <a:ext cx="10324070" cy="2582121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GB" sz="3600" b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ANALYSIS OF THE Reversal rate on appeal of Commercial court judgments imposing sanctions IN INSOLVENCY LAW </a:t>
            </a:r>
            <a:r>
              <a:rPr lang="en-GB" sz="2700" b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GB" sz="2700" b="1" i="1" dirty="0" err="1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faillite</a:t>
            </a:r>
            <a:r>
              <a:rPr lang="en-GB" sz="2700" b="1" i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700" b="1" i="1" dirty="0" err="1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personnelle</a:t>
            </a:r>
            <a:r>
              <a:rPr lang="en-GB" sz="2700" b="1" i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 and interdiction de </a:t>
            </a:r>
            <a:r>
              <a:rPr lang="en-GB" sz="2700" b="1" i="1" dirty="0" err="1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gérer</a:t>
            </a:r>
            <a:r>
              <a:rPr lang="en-GB" sz="2700" b="1" dirty="0">
                <a:solidFill>
                  <a:schemeClr val="tx1"/>
                </a:solidFill>
                <a:ea typeface="Source Sans Pro" panose="020F0502020204030204" pitchFamily="34" charset="0"/>
                <a:cs typeface="Arial" panose="020B0604020202020204" pitchFamily="34" charset="0"/>
              </a:rPr>
              <a:t>)</a:t>
            </a:r>
            <a:endParaRPr lang="en-GB" sz="1800" b="1" dirty="0">
              <a:solidFill>
                <a:schemeClr val="tx1"/>
              </a:solidFill>
              <a:ea typeface="Source Sans Pro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965" y="4892904"/>
            <a:ext cx="10324070" cy="622057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BY CHLOÉ GOLDSTEIN, CAROLINE PROT, ELVIRE JOLIMOY AND JULIEN LAPORTE</a:t>
            </a:r>
          </a:p>
        </p:txBody>
      </p:sp>
    </p:spTree>
    <p:extLst>
      <p:ext uri="{BB962C8B-B14F-4D97-AF65-F5344CB8AC3E}">
        <p14:creationId xmlns:p14="http://schemas.microsoft.com/office/powerpoint/2010/main" val="213012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D24E6203-2964-0541-B15A-29A09D5DA588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DB7048-E981-9040-BABB-1DF6ED96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5" y="2092248"/>
            <a:ext cx="3754975" cy="39673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71BFAA-018D-C248-A4CE-C5A02826E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40" y="2301523"/>
            <a:ext cx="7782825" cy="315101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76D78-E5CB-9148-8971-8A57F2CAE6E1}"/>
              </a:ext>
            </a:extLst>
          </p:cNvPr>
          <p:cNvCxnSpPr>
            <a:cxnSpLocks/>
          </p:cNvCxnSpPr>
          <p:nvPr/>
        </p:nvCxnSpPr>
        <p:spPr>
          <a:xfrm flipV="1">
            <a:off x="3635021" y="4007557"/>
            <a:ext cx="1975556" cy="169333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9748C4C-58EE-4244-B725-46FBD762E7DD}"/>
              </a:ext>
            </a:extLst>
          </p:cNvPr>
          <p:cNvCxnSpPr>
            <a:cxnSpLocks/>
          </p:cNvCxnSpPr>
          <p:nvPr/>
        </p:nvCxnSpPr>
        <p:spPr>
          <a:xfrm>
            <a:off x="3635021" y="4176890"/>
            <a:ext cx="5396089" cy="270933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>
            <a:extLst>
              <a:ext uri="{FF2B5EF4-FFF2-40B4-BE49-F238E27FC236}">
                <a16:creationId xmlns:a16="http://schemas.microsoft.com/office/drawing/2014/main" id="{6E76DC9C-F837-1B40-8D15-33D112031B46}"/>
              </a:ext>
            </a:extLst>
          </p:cNvPr>
          <p:cNvSpPr txBox="1">
            <a:spLocks/>
          </p:cNvSpPr>
          <p:nvPr/>
        </p:nvSpPr>
        <p:spPr>
          <a:xfrm>
            <a:off x="507190" y="915200"/>
            <a:ext cx="707894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6.3: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5754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836E10-514F-E446-B6C4-528DF53D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59878A8-CB4F-534A-9135-A5333408E7F5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2.2: SCRAPING OF DECISIONS WITH « INTERDICTION DE GÉRER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9CEF10-48C6-7C45-88BF-99651D40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44" y="1557312"/>
            <a:ext cx="5349673" cy="44440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B051BA-B0CD-3F45-A401-E2C90A92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311" y="1028897"/>
            <a:ext cx="3187330" cy="5500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1BCA03-B98E-C240-AB1B-21F591A501EB}"/>
              </a:ext>
            </a:extLst>
          </p:cNvPr>
          <p:cNvSpPr/>
          <p:nvPr/>
        </p:nvSpPr>
        <p:spPr>
          <a:xfrm>
            <a:off x="1910643" y="3147810"/>
            <a:ext cx="2689931" cy="3383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41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ED8AB7-61B4-B142-94CE-C28504F3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36576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03929D64-9BAA-544C-AC25-BEA33FF4A1BE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295A0F-AA48-7342-89ED-05FBF641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7" y="1261305"/>
            <a:ext cx="5471451" cy="5520655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FB90D14-80CB-FF49-A858-CEE763129C87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7333790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1: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: Date, CA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Numero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decisions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B14938-F1D2-1F44-B4AC-9141625E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77" y="1487170"/>
            <a:ext cx="4536774" cy="377063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5FF1813-C1D3-9149-A9EB-C7C034A780F7}"/>
              </a:ext>
            </a:extLst>
          </p:cNvPr>
          <p:cNvCxnSpPr>
            <a:cxnSpLocks/>
          </p:cNvCxnSpPr>
          <p:nvPr/>
        </p:nvCxnSpPr>
        <p:spPr>
          <a:xfrm flipV="1">
            <a:off x="4389120" y="3623311"/>
            <a:ext cx="2374057" cy="1177289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4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83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461809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29C4E7-7414-DB4E-9251-224D725D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240" y="952069"/>
            <a:ext cx="6946578" cy="53378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824872-C174-A34A-8FEA-F3DEAB6A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06" y="3092107"/>
            <a:ext cx="5411249" cy="2485733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7A1BF0F9-71D0-BD48-837A-BDD19A3EA684}"/>
              </a:ext>
            </a:extLst>
          </p:cNvPr>
          <p:cNvSpPr txBox="1">
            <a:spLocks/>
          </p:cNvSpPr>
          <p:nvPr/>
        </p:nvSpPr>
        <p:spPr>
          <a:xfrm>
            <a:off x="-80383" y="2730334"/>
            <a:ext cx="4252333" cy="30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« </a:t>
            </a:r>
            <a:r>
              <a:rPr lang="fr-FR" sz="20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 ces motifs »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21BEBD7-759B-D24D-B9C7-DF6A0EEDF029}"/>
              </a:ext>
            </a:extLst>
          </p:cNvPr>
          <p:cNvSpPr txBox="1">
            <a:spLocks/>
          </p:cNvSpPr>
          <p:nvPr/>
        </p:nvSpPr>
        <p:spPr>
          <a:xfrm>
            <a:off x="7939667" y="1419694"/>
            <a:ext cx="4252333" cy="30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invalidated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0BB4D8AE-8AF0-184D-BDF9-B8CF1E77015B}"/>
              </a:ext>
            </a:extLst>
          </p:cNvPr>
          <p:cNvSpPr txBox="1">
            <a:spLocks/>
          </p:cNvSpPr>
          <p:nvPr/>
        </p:nvSpPr>
        <p:spPr>
          <a:xfrm>
            <a:off x="9625007" y="1899685"/>
            <a:ext cx="2059801" cy="91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Synonyms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fr-FR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infirme, infirmons, annule, annulons, annulation, réformant, réforme, suspension, suspend, arrêt de l’exécution, arrêter l’exécution, nul et de nul effet, nullité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50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435520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ruling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7DF75-76DE-F748-9C0F-76F4FA0C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8" y="2251744"/>
            <a:ext cx="5725703" cy="3822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829E902-FC56-7E4F-9AB7-0B299999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44" y="1510687"/>
            <a:ext cx="5617465" cy="5095438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3D0E2B04-7DA9-F84E-87AB-7125B40FD64C}"/>
              </a:ext>
            </a:extLst>
          </p:cNvPr>
          <p:cNvSpPr txBox="1">
            <a:spLocks/>
          </p:cNvSpPr>
          <p:nvPr/>
        </p:nvSpPr>
        <p:spPr>
          <a:xfrm>
            <a:off x="185148" y="1856591"/>
            <a:ext cx="4252333" cy="30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validated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7F74D8B5-98B9-9948-BA57-D47EEB3F5BAF}"/>
              </a:ext>
            </a:extLst>
          </p:cNvPr>
          <p:cNvSpPr txBox="1">
            <a:spLocks/>
          </p:cNvSpPr>
          <p:nvPr/>
        </p:nvSpPr>
        <p:spPr>
          <a:xfrm>
            <a:off x="-2443" y="5086998"/>
            <a:ext cx="2059801" cy="91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Synonyms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fr-FR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confirme, confirmons, rejetons, rejette, erreur matérielle, déboute, déboutons, écarte, écartons, rectification</a:t>
            </a:r>
            <a:endParaRPr lang="fr-F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4BB5AF32-E2D3-7F42-8532-9C433DB4260E}"/>
              </a:ext>
            </a:extLst>
          </p:cNvPr>
          <p:cNvSpPr txBox="1">
            <a:spLocks/>
          </p:cNvSpPr>
          <p:nvPr/>
        </p:nvSpPr>
        <p:spPr>
          <a:xfrm>
            <a:off x="6386944" y="1035697"/>
            <a:ext cx="5105725" cy="474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inadmissible,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irrelevant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null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reopening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debats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6904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435520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ruling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0113647-6016-A242-9EFB-F4C93076FFC5}"/>
              </a:ext>
            </a:extLst>
          </p:cNvPr>
          <p:cNvSpPr txBox="1">
            <a:spLocks/>
          </p:cNvSpPr>
          <p:nvPr/>
        </p:nvSpPr>
        <p:spPr>
          <a:xfrm>
            <a:off x="507191" y="1307372"/>
            <a:ext cx="5105725" cy="474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5.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positions of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terms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9AAD359-BF7A-9C4D-98C7-4330F582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08" y="776682"/>
            <a:ext cx="5755700" cy="58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3.1: ANALYSIS OF FILES WITH « FAILLITE PERSONNELLE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605827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3: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B928E60-2C2D-0F46-B744-3327ECD8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1" y="1661736"/>
            <a:ext cx="9178113" cy="12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3.2: ANALYSIS OF FILES WITH « INTERDICTION DE GERER »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AC180EF7-2870-F044-8476-5AFDAC451AF8}"/>
              </a:ext>
            </a:extLst>
          </p:cNvPr>
          <p:cNvSpPr txBox="1">
            <a:spLocks/>
          </p:cNvSpPr>
          <p:nvPr/>
        </p:nvSpPr>
        <p:spPr>
          <a:xfrm>
            <a:off x="319667" y="776683"/>
            <a:ext cx="7395583" cy="709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if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already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folder</a:t>
            </a:r>
            <a:endParaRPr lang="fr-F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72A0EB-5C17-3641-8763-412F67DC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1561940"/>
            <a:ext cx="9422130" cy="36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02C194-20C2-D044-9357-0A5067DC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F6216A31-210C-D44F-AE74-D8DCE1A0793F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4: EXPORTATION OF DATA IN EXCEL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16366A-0B71-4240-8C76-B47D2D6E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1212"/>
            <a:ext cx="12192000" cy="8236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4995E1-27EB-5546-8B8C-1A0D3F4E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60" y="2335017"/>
            <a:ext cx="9898621" cy="41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359581F-A07C-B244-A8A9-A25EFCDF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FB5097AF-6BA8-8748-B8E7-B24979D4A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tx1"/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STEP 3:  ANALYSIS OF THE DATA FRAME</a:t>
            </a:r>
            <a:endParaRPr lang="fr-FR" sz="4000" b="1" dirty="0">
              <a:solidFill>
                <a:schemeClr val="bg1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5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1832F-B5E6-EE41-87DA-684BBD7B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19" y="282612"/>
            <a:ext cx="7064643" cy="1029270"/>
          </a:xfrm>
          <a:solidFill>
            <a:schemeClr val="bg2">
              <a:lumMod val="50000"/>
            </a:schemeClr>
          </a:solidFill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STEP 1: INTRODUCTION</a:t>
            </a:r>
            <a:endParaRPr lang="en-US" sz="3800" b="1" kern="1200" cap="all" spc="2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4D71BA-8427-294F-A64C-1781F25E637A}"/>
              </a:ext>
            </a:extLst>
          </p:cNvPr>
          <p:cNvSpPr txBox="1"/>
          <p:nvPr/>
        </p:nvSpPr>
        <p:spPr>
          <a:xfrm>
            <a:off x="8181483" y="1311882"/>
            <a:ext cx="3363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F93F85A-E507-E846-9DFB-6F214517137D}"/>
              </a:ext>
            </a:extLst>
          </p:cNvPr>
          <p:cNvSpPr txBox="1">
            <a:spLocks/>
          </p:cNvSpPr>
          <p:nvPr/>
        </p:nvSpPr>
        <p:spPr bwMode="black">
          <a:xfrm>
            <a:off x="271215" y="1775267"/>
            <a:ext cx="7064643" cy="102927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STEP 2: </a:t>
            </a:r>
            <a:r>
              <a:rPr lang="en-US" sz="4000" b="1" dirty="0">
                <a:solidFill>
                  <a:schemeClr val="bg1"/>
                </a:solidFill>
              </a:rPr>
              <a:t>CREATION OF THE DATA FRAME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AB911A3-ADA3-AC40-9074-77CB7DA5D7BB}"/>
              </a:ext>
            </a:extLst>
          </p:cNvPr>
          <p:cNvSpPr txBox="1">
            <a:spLocks/>
          </p:cNvSpPr>
          <p:nvPr/>
        </p:nvSpPr>
        <p:spPr bwMode="black">
          <a:xfrm>
            <a:off x="271214" y="3417143"/>
            <a:ext cx="7064643" cy="102927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STEP 3: </a:t>
            </a:r>
            <a:r>
              <a:rPr lang="en-US" sz="4000" b="1" dirty="0">
                <a:solidFill>
                  <a:schemeClr val="bg1"/>
                </a:solidFill>
              </a:rPr>
              <a:t>ANALYSIS OF THE DATA FRAME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C244839-BC28-AE40-A709-889D2F30D4DD}"/>
              </a:ext>
            </a:extLst>
          </p:cNvPr>
          <p:cNvSpPr txBox="1">
            <a:spLocks/>
          </p:cNvSpPr>
          <p:nvPr/>
        </p:nvSpPr>
        <p:spPr bwMode="black">
          <a:xfrm>
            <a:off x="271214" y="4909798"/>
            <a:ext cx="7064643" cy="102927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STEP 4: </a:t>
            </a:r>
            <a:r>
              <a:rPr lang="en-US" sz="4000" b="1" dirty="0">
                <a:solidFill>
                  <a:schemeClr val="bg1"/>
                </a:solidFill>
              </a:rPr>
              <a:t>CONCLUSION</a:t>
            </a:r>
            <a:endParaRPr lang="en-US" sz="3800" b="1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27D16169-34B3-6946-B858-DF3563BE9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" b="7642"/>
          <a:stretch/>
        </p:blipFill>
        <p:spPr>
          <a:xfrm>
            <a:off x="7751386" y="2101751"/>
            <a:ext cx="4223881" cy="26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ous-titre 2">
            <a:extLst>
              <a:ext uri="{FF2B5EF4-FFF2-40B4-BE49-F238E27FC236}">
                <a16:creationId xmlns:a16="http://schemas.microsoft.com/office/drawing/2014/main" id="{1C4C2A89-0065-1AFB-3BF5-B61D31135F4A}"/>
              </a:ext>
            </a:extLst>
          </p:cNvPr>
          <p:cNvSpPr txBox="1">
            <a:spLocks/>
          </p:cNvSpPr>
          <p:nvPr/>
        </p:nvSpPr>
        <p:spPr>
          <a:xfrm>
            <a:off x="730778" y="251425"/>
            <a:ext cx="5414255" cy="1560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Espace réservé du contenu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50B9BE7-4D52-E997-DE0D-267B1D30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"/>
          <a:stretch/>
        </p:blipFill>
        <p:spPr>
          <a:xfrm>
            <a:off x="356461" y="1199372"/>
            <a:ext cx="8534801" cy="4575487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8B1491B-607C-BA44-BBBF-1323BFFC40A8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724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NUMBER OF DECISIONS IMPOSING SANCTIONS IN INSOLVENCY LAW (FROM 1998 TO 2023)</a:t>
            </a:r>
          </a:p>
          <a:p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572A842-B2FF-6A4B-A72F-072BCF98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262" y="1199371"/>
            <a:ext cx="3300738" cy="4575488"/>
          </a:xfrm>
          <a:ln w="31750"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GB" sz="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Font typeface="Wingdings" pitchFamily="2" charset="2"/>
              <a:buChar char="Ø"/>
            </a:pP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examples: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Paris: 275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Versailles: 101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Cayenne: 1 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Papeete: 4</a:t>
            </a:r>
          </a:p>
          <a:p>
            <a:pPr marL="228600" lvl="1" indent="0" algn="just">
              <a:buNone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decisions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995</a:t>
            </a:r>
          </a:p>
          <a:p>
            <a:pPr marL="0" indent="0" algn="just">
              <a:buNone/>
            </a:pP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Courts of Appeal that impose the highest number of sanctions</a:t>
            </a:r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Versailles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Aix-en-Provence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Douai</a:t>
            </a:r>
          </a:p>
          <a:p>
            <a:pPr lvl="1"/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E53836-51C9-BAE3-35DA-78531CCFC3B9}"/>
              </a:ext>
            </a:extLst>
          </p:cNvPr>
          <p:cNvSpPr txBox="1"/>
          <p:nvPr/>
        </p:nvSpPr>
        <p:spPr>
          <a:xfrm>
            <a:off x="153130" y="5830722"/>
            <a:ext cx="11885740" cy="785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Courts of appeal issue many decisions whereas others issue very few decisions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of the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distribution of wealth in France 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economic dynamism of a geographical area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9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Espace réservé du contenu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EDFFAE1-9FA3-6D56-CE92-451CC48EB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9" t="3427" r="28556" b="3406"/>
          <a:stretch/>
        </p:blipFill>
        <p:spPr>
          <a:xfrm>
            <a:off x="5174165" y="1137423"/>
            <a:ext cx="6149598" cy="5430645"/>
          </a:xfrm>
          <a:prstGeom prst="rect">
            <a:avLst/>
          </a:prstGeom>
        </p:spPr>
      </p:pic>
      <p:sp>
        <p:nvSpPr>
          <p:cNvPr id="132" name="Sous-titre 2">
            <a:extLst>
              <a:ext uri="{FF2B5EF4-FFF2-40B4-BE49-F238E27FC236}">
                <a16:creationId xmlns:a16="http://schemas.microsoft.com/office/drawing/2014/main" id="{5DCA1506-6414-7E4F-B3F6-2576C6F9AC03}"/>
              </a:ext>
            </a:extLst>
          </p:cNvPr>
          <p:cNvSpPr txBox="1">
            <a:spLocks/>
          </p:cNvSpPr>
          <p:nvPr/>
        </p:nvSpPr>
        <p:spPr>
          <a:xfrm>
            <a:off x="507191" y="272143"/>
            <a:ext cx="11177617" cy="449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RATE OF SUCCESS (ALL COURTS OF APPEAL AND ALL YEARS)</a:t>
            </a:r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540C89-9FBA-204C-B8E5-DB2B52574F59}"/>
              </a:ext>
            </a:extLst>
          </p:cNvPr>
          <p:cNvSpPr txBox="1">
            <a:spLocks/>
          </p:cNvSpPr>
          <p:nvPr/>
        </p:nvSpPr>
        <p:spPr>
          <a:xfrm>
            <a:off x="326571" y="1029762"/>
            <a:ext cx="3526972" cy="4887686"/>
          </a:xfrm>
          <a:prstGeom prst="rect">
            <a:avLst/>
          </a:prstGeom>
          <a:ln w="317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sanctions upheld on appeal: 58,7%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overturned on appeal: 41,3%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first instance decision imposing insolvency law sanction is more likely to be upheld on appeal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5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7D5D87D-A1C7-0A2E-CF60-3B13C8E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62" y="1048472"/>
            <a:ext cx="9100076" cy="382426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4A69E2C5-A483-CCB0-BC1F-E9F6C78F2291}"/>
              </a:ext>
            </a:extLst>
          </p:cNvPr>
          <p:cNvSpPr txBox="1">
            <a:spLocks/>
          </p:cNvSpPr>
          <p:nvPr/>
        </p:nvSpPr>
        <p:spPr>
          <a:xfrm>
            <a:off x="163285" y="5168119"/>
            <a:ext cx="11854543" cy="1452818"/>
          </a:xfrm>
          <a:prstGeom prst="rect">
            <a:avLst/>
          </a:prstGeom>
          <a:ln w="317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AA75BA4D-A282-0D48-8002-87E5E168A322}"/>
              </a:ext>
            </a:extLst>
          </p:cNvPr>
          <p:cNvSpPr txBox="1">
            <a:spLocks/>
          </p:cNvSpPr>
          <p:nvPr/>
        </p:nvSpPr>
        <p:spPr>
          <a:xfrm>
            <a:off x="507191" y="237063"/>
            <a:ext cx="11177617" cy="48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RATE OF CONFIRMATION BY COURT OF APPEAL (FROM 1998 TO 2023)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6B91AA-3F69-8643-935D-DB17785A29DA}"/>
              </a:ext>
            </a:extLst>
          </p:cNvPr>
          <p:cNvSpPr txBox="1"/>
          <p:nvPr/>
        </p:nvSpPr>
        <p:spPr>
          <a:xfrm>
            <a:off x="174173" y="4971198"/>
            <a:ext cx="11854542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homogeneity between decisions issued by the Courts of Appeal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Courts of Appeal almost systematically (&gt;70%) confirm first instance decisions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Bourges Court of Appeal, </a:t>
            </a:r>
            <a:r>
              <a:rPr lang="en-GB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Nouméa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Court of Appeal, Toulouse Court of Appeal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Courts of Appeal overturn most of the time (&gt;50%) first instance decisions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Angers Court of Appeal, Orléans Court of Appeal, Bordeaux Court of Appeal, Grenoble Court of Appeal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of this analysis : 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useful to form an appeal of the first instance’s decision ?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2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5E597E7-C84F-9CAE-0AE7-9F3ED691C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" t="4891" r="2510" b="4128"/>
          <a:stretch/>
        </p:blipFill>
        <p:spPr>
          <a:xfrm>
            <a:off x="1077686" y="859971"/>
            <a:ext cx="10047514" cy="4136572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5D43DA24-F842-5A4E-A121-B0D9D02B3198}"/>
              </a:ext>
            </a:extLst>
          </p:cNvPr>
          <p:cNvSpPr txBox="1">
            <a:spLocks/>
          </p:cNvSpPr>
          <p:nvPr/>
        </p:nvSpPr>
        <p:spPr>
          <a:xfrm>
            <a:off x="507191" y="258834"/>
            <a:ext cx="11260266" cy="39430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RATE OF CONFIRMATIONS BY COURT OF APPEAL (2023 ONLY)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15EA73-37EB-BA44-92C4-66B497992DD5}"/>
              </a:ext>
            </a:extLst>
          </p:cNvPr>
          <p:cNvSpPr txBox="1"/>
          <p:nvPr/>
        </p:nvSpPr>
        <p:spPr>
          <a:xfrm>
            <a:off x="168729" y="5143628"/>
            <a:ext cx="1185454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Most Courts of Appeal confirmed first instance decisions – with several Courts of Appeal confirming almost 100% of the time first instance decisions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(Toulouse Court of Appeal, Montpellier Court of Appeal, Reims Court of Appeal)</a:t>
            </a:r>
          </a:p>
          <a:p>
            <a:pPr algn="just"/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Except for several Courts of Appeal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(Pau Court of Appeal, Dijon Court of Appeal, Amiens Court of Appeal)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8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D622655-8EC4-6B93-61BC-D521D59F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" t="2135" r="179" b="507"/>
          <a:stretch/>
        </p:blipFill>
        <p:spPr>
          <a:xfrm>
            <a:off x="816430" y="1360714"/>
            <a:ext cx="7358742" cy="4180115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221449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FOCUS ON PARIS COURT OF APPEAL (FROM 1998 TO 2023) 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8187649" y="1360714"/>
            <a:ext cx="3741894" cy="46110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275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lvl="1" indent="0" algn="just">
              <a:buClr>
                <a:srgbClr val="FFFFFF"/>
              </a:buClr>
              <a:buNone/>
              <a:defRPr/>
            </a:pPr>
            <a:r>
              <a:rPr lang="en-GB" sz="15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28.8% of total decisions</a:t>
            </a:r>
            <a:endParaRPr kumimoji="0" lang="en-GB" sz="1300" b="1" i="1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decisions confirmed on appeal: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177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appeal: 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64,3%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lang="en-GB" sz="1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GB" sz="130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verage of first instance decisions imposing insolvency law sanctions confirmed on appeal by Paris Court of Appeal &gt; Average of all Courts of Appeal  </a:t>
            </a:r>
            <a:endParaRPr lang="en-GB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rgbClr val="FFFFFF"/>
              </a:buClr>
              <a:buNone/>
              <a:defRPr/>
            </a:pPr>
            <a:r>
              <a:rPr kumimoji="0" lang="en-GB" sz="1400" b="1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GB" sz="1400" b="1" i="1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64,3% &gt; 58,7%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0C51DA-C5D9-8E4F-B081-09BC1E7A8BB7}"/>
              </a:ext>
            </a:extLst>
          </p:cNvPr>
          <p:cNvSpPr txBox="1"/>
          <p:nvPr/>
        </p:nvSpPr>
        <p:spPr>
          <a:xfrm>
            <a:off x="1687553" y="5663940"/>
            <a:ext cx="2808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fr-FR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endParaRPr lang="fr-FR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88F691-9ED4-8E45-BB6B-BBE24F18ED9F}"/>
              </a:ext>
            </a:extLst>
          </p:cNvPr>
          <p:cNvSpPr txBox="1"/>
          <p:nvPr/>
        </p:nvSpPr>
        <p:spPr>
          <a:xfrm>
            <a:off x="4657493" y="5663940"/>
            <a:ext cx="366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fr-FR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r>
              <a:rPr lang="fr-FR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appel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D5CFB844-8E37-8743-B557-2C449952F5A1}"/>
              </a:ext>
            </a:extLst>
          </p:cNvPr>
          <p:cNvSpPr/>
          <p:nvPr/>
        </p:nvSpPr>
        <p:spPr>
          <a:xfrm>
            <a:off x="8876370" y="2195014"/>
            <a:ext cx="200722" cy="133815"/>
          </a:xfrm>
          <a:prstGeom prst="rightArrow">
            <a:avLst/>
          </a:prstGeom>
          <a:solidFill>
            <a:srgbClr val="002A7F"/>
          </a:solidFill>
          <a:ln>
            <a:solidFill>
              <a:srgbClr val="002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0C5C46F5-808D-CC4E-AEB2-21AC966E0492}"/>
              </a:ext>
            </a:extLst>
          </p:cNvPr>
          <p:cNvSpPr/>
          <p:nvPr/>
        </p:nvSpPr>
        <p:spPr>
          <a:xfrm>
            <a:off x="8876370" y="4985186"/>
            <a:ext cx="200722" cy="13381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78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325952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NUMBER OF DECISIONS IN 2020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689024" y="5142364"/>
            <a:ext cx="10813951" cy="1606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lang="en-GB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decision confirming: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0" lang="en-GB" sz="14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: 58,3%</a:t>
            </a:r>
            <a:endParaRPr kumimoji="0" lang="en-GB" sz="140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A4CCB47-FE4C-ACEA-4019-5670C329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24" y="981700"/>
            <a:ext cx="10813951" cy="390395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8255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221449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NUMBER OF DECISIONS IN 2021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689024" y="5098372"/>
            <a:ext cx="10813952" cy="34312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decision confirming: 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: 55,5 %</a:t>
            </a:r>
            <a:endParaRPr kumimoji="0" lang="en-GB" sz="14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endParaRPr kumimoji="0" lang="en-GB" sz="140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CB9F9F1-5E81-3F93-680F-7AB2E130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" t="3552" b="1431"/>
          <a:stretch/>
        </p:blipFill>
        <p:spPr>
          <a:xfrm>
            <a:off x="689024" y="912408"/>
            <a:ext cx="10813952" cy="38940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79555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A39ABFE4-6FF2-4791-4404-13D0E6D7A469}"/>
              </a:ext>
            </a:extLst>
          </p:cNvPr>
          <p:cNvSpPr txBox="1">
            <a:spLocks/>
          </p:cNvSpPr>
          <p:nvPr/>
        </p:nvSpPr>
        <p:spPr>
          <a:xfrm>
            <a:off x="689024" y="221449"/>
            <a:ext cx="10813952" cy="3990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bg1"/>
                </a:solidFill>
              </a:rPr>
              <a:t>NUMBER OF DECISIONS IN 2022</a:t>
            </a:r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13D3EE2-3241-5966-52A8-B3B8EAF3AE55}"/>
              </a:ext>
            </a:extLst>
          </p:cNvPr>
          <p:cNvSpPr txBox="1">
            <a:spLocks/>
          </p:cNvSpPr>
          <p:nvPr/>
        </p:nvSpPr>
        <p:spPr>
          <a:xfrm>
            <a:off x="689024" y="5126656"/>
            <a:ext cx="10813952" cy="1731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number of decisions: </a:t>
            </a:r>
            <a:r>
              <a:rPr kumimoji="0" lang="en-GB" sz="140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375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decision confirming: </a:t>
            </a: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181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  <a:defRPr/>
            </a:pPr>
            <a:r>
              <a:rPr kumimoji="0" lang="en-GB" sz="14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first instance decisions imposing insolvency law sanctions confirmed on appeal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: 48,2%</a:t>
            </a:r>
            <a:endParaRPr kumimoji="0" lang="en-GB" sz="140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lang="fr-F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fr-FR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E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C3B510-BB62-2FCA-1D99-378CE91A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" b="5210"/>
          <a:stretch/>
        </p:blipFill>
        <p:spPr>
          <a:xfrm>
            <a:off x="689024" y="1034430"/>
            <a:ext cx="10813952" cy="38320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00383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24518" b="1923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BF9EE4-974A-3547-8949-35E33A68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tx1"/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STEP 4: CONCLUSION</a:t>
            </a:r>
            <a:endParaRPr lang="fr-FR" sz="4000" b="1" dirty="0">
              <a:solidFill>
                <a:schemeClr val="bg1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66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>
            <a:extLst>
              <a:ext uri="{FF2B5EF4-FFF2-40B4-BE49-F238E27FC236}">
                <a16:creationId xmlns:a16="http://schemas.microsoft.com/office/drawing/2014/main" id="{CEEA19AF-2CFB-8740-847E-D016A514AB5B}"/>
              </a:ext>
            </a:extLst>
          </p:cNvPr>
          <p:cNvSpPr txBox="1">
            <a:spLocks/>
          </p:cNvSpPr>
          <p:nvPr/>
        </p:nvSpPr>
        <p:spPr>
          <a:xfrm>
            <a:off x="507191" y="237063"/>
            <a:ext cx="11177617" cy="70905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chemeClr val="tx1"/>
                </a:solidFill>
              </a:rPr>
              <a:t>CONCLUSION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F78A2F-D7D9-5F56-CD25-0D32C6B2477D}"/>
              </a:ext>
            </a:extLst>
          </p:cNvPr>
          <p:cNvSpPr txBox="1"/>
          <p:nvPr/>
        </p:nvSpPr>
        <p:spPr>
          <a:xfrm>
            <a:off x="507190" y="1540134"/>
            <a:ext cx="11177617" cy="5317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analysis allows us to see where the most decisions are ruled. 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French economy is focused in big cities like Paris or in the Parisian area (Versailles). </a:t>
            </a:r>
          </a:p>
          <a:p>
            <a:pPr algn="just">
              <a:lnSpc>
                <a:spcPct val="200000"/>
              </a:lnSpc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Courts of appeal overrule the decision of the first instance Court more easily. 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Useful information to know when a client is convicted.</a:t>
            </a:r>
          </a:p>
          <a:p>
            <a:pPr algn="just">
              <a:lnSpc>
                <a:spcPct val="200000"/>
              </a:lnSpc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Covid-19 had an impact on the number of decisions ? 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endParaRPr lang="en-GB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5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24518" b="1923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BF9EE4-974A-3547-8949-35E33A68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tx1"/>
          </a:solidFill>
          <a:ln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ysClr val="windowText" lastClr="000000"/>
                </a:solidFill>
              </a:rPr>
              <a:t>STEP 1: INTRODUCTION</a:t>
            </a:r>
            <a:endParaRPr lang="fr-FR" sz="4000" b="1" dirty="0">
              <a:solidFill>
                <a:sysClr val="windowText" lastClr="000000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1A273-E0C8-F548-A0A7-5C25EE67F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1257"/>
            <a:ext cx="11987409" cy="1477328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DEFINITIONS OF PERSONAL BANKRUPTCY AND MANAGEMENT BAN: The sanction of personal bankruptcy may be pronounced by the court in charge of the collective proceedings when the manager has committed a fault in the management of his company, thus participating in the opening of a judicial recovery or liquidation procedure.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4070C9-247F-0544-A59B-638CE195A481}"/>
              </a:ext>
            </a:extLst>
          </p:cNvPr>
          <p:cNvSpPr txBox="1"/>
          <p:nvPr/>
        </p:nvSpPr>
        <p:spPr>
          <a:xfrm>
            <a:off x="729343" y="227619"/>
            <a:ext cx="1073331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/>
              <a:t>INTRODUCTION</a:t>
            </a:r>
            <a:endParaRPr lang="en-GB" sz="3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BADF84-37B2-CB4D-B1EC-A0E0EF2AB0AA}"/>
              </a:ext>
            </a:extLst>
          </p:cNvPr>
          <p:cNvSpPr txBox="1"/>
          <p:nvPr/>
        </p:nvSpPr>
        <p:spPr>
          <a:xfrm>
            <a:off x="-1" y="5494477"/>
            <a:ext cx="119874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PURPOSE OF THE PROJECT: to </a:t>
            </a:r>
            <a:r>
              <a:rPr lang="en-GB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GB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number of decisions sentencing to such sanctions, the rate of confirmation in appeal and comparing the severity of the different Courts.</a:t>
            </a:r>
            <a:endParaRPr lang="en-GB" sz="1700" b="1" dirty="0">
              <a:solidFill>
                <a:schemeClr val="bg1"/>
              </a:solidFill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12" name="Image 11" descr="Une image contenant intérieur, personne&#10;&#10;Description générée automatiquement">
            <a:extLst>
              <a:ext uri="{FF2B5EF4-FFF2-40B4-BE49-F238E27FC236}">
                <a16:creationId xmlns:a16="http://schemas.microsoft.com/office/drawing/2014/main" id="{122F3490-AA98-C841-9DDE-8635B0A6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37" y="2409141"/>
            <a:ext cx="4703559" cy="3135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5F6ADD2-BB9E-494E-8FAB-8AC2461A504C}"/>
              </a:ext>
            </a:extLst>
          </p:cNvPr>
          <p:cNvSpPr txBox="1"/>
          <p:nvPr/>
        </p:nvSpPr>
        <p:spPr>
          <a:xfrm>
            <a:off x="-115884" y="2345023"/>
            <a:ext cx="7277621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6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bankruptcy (</a:t>
            </a:r>
            <a:r>
              <a:rPr lang="en-GB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faillite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personnelle</a:t>
            </a: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en-GB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bankruptcy entails a ban on directing, managing, administering or controlling, directly or indirectly, any commercial or craft enterprise, any farm or any enterprise with any other independent activity and any legal person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(Article L.653-2 of the French Commercial Code)</a:t>
            </a:r>
          </a:p>
          <a:p>
            <a:pPr lvl="1" algn="just">
              <a:lnSpc>
                <a:spcPct val="160000"/>
              </a:lnSpc>
            </a:pP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60000"/>
              </a:lnSpc>
              <a:buFont typeface="Wingdings" pitchFamily="2" charset="2"/>
              <a:buChar char="Ø"/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ban (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interdiction de </a:t>
            </a:r>
            <a:r>
              <a:rPr lang="en-GB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gérer</a:t>
            </a: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 on directing, managing, administering or controlling, directly or indirectly, a company or any legal person (Article L.653-8 of the French Commercial Code)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11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 descr="Un concept génétique abstrait">
            <a:extLst>
              <a:ext uri="{FF2B5EF4-FFF2-40B4-BE49-F238E27FC236}">
                <a16:creationId xmlns:a16="http://schemas.microsoft.com/office/drawing/2014/main" id="{B25B3E3F-19AD-7CEF-3F3D-2E733F2B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24518" b="1923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BF9EE4-974A-3547-8949-35E33A68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0644900-1A33-C248-A18E-5B3CA381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191" y="3074460"/>
            <a:ext cx="11177617" cy="70905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tx1"/>
                </a:solidFill>
              </a:rPr>
              <a:t>STEP 2: CREATION OF THE DATA FRAME</a:t>
            </a:r>
            <a:endParaRPr lang="fr-FR" sz="4000" b="1" dirty="0">
              <a:solidFill>
                <a:schemeClr val="tx1"/>
              </a:solidFill>
              <a:effectLst/>
            </a:endParaRPr>
          </a:p>
          <a:p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873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1425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1892C5-A026-304B-A116-74DC00A4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0" y="1241218"/>
            <a:ext cx="8166100" cy="39243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47E3CD7F-314E-F049-8878-404A4144692D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1: IMPORTATION OF THE PACKAGES NECESSARY</a:t>
            </a:r>
          </a:p>
        </p:txBody>
      </p:sp>
    </p:spTree>
    <p:extLst>
      <p:ext uri="{BB962C8B-B14F-4D97-AF65-F5344CB8AC3E}">
        <p14:creationId xmlns:p14="http://schemas.microsoft.com/office/powerpoint/2010/main" val="39437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2196"/>
            <a:ext cx="12192000" cy="6858000"/>
          </a:xfrm>
          <a:prstGeom prst="rect">
            <a:avLst/>
          </a:prstGeom>
          <a:noFill/>
          <a:ln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B80A65-646A-F647-B907-5CD0B7B81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2" b="42469"/>
          <a:stretch/>
        </p:blipFill>
        <p:spPr>
          <a:xfrm>
            <a:off x="40033" y="1362454"/>
            <a:ext cx="7770307" cy="25810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005715D-BE78-984D-B86B-CED497475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" t="57531" r="18661" b="21922"/>
          <a:stretch/>
        </p:blipFill>
        <p:spPr>
          <a:xfrm>
            <a:off x="0" y="3932334"/>
            <a:ext cx="6748296" cy="9975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3D48D9-AF37-AF46-B653-D0A25500B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7" t="80544" r="14670" b="759"/>
          <a:stretch/>
        </p:blipFill>
        <p:spPr>
          <a:xfrm>
            <a:off x="40033" y="4933649"/>
            <a:ext cx="7427927" cy="9500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BE0D24-6AB5-CF42-86E7-6C2DBA25D1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7"/>
          <a:stretch/>
        </p:blipFill>
        <p:spPr>
          <a:xfrm>
            <a:off x="40033" y="5964753"/>
            <a:ext cx="7865918" cy="85869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4F08EFEE-EDC6-B544-B7FE-F8D06798D829}"/>
              </a:ext>
            </a:extLst>
          </p:cNvPr>
          <p:cNvSpPr txBox="1">
            <a:spLocks/>
          </p:cNvSpPr>
          <p:nvPr/>
        </p:nvSpPr>
        <p:spPr>
          <a:xfrm>
            <a:off x="422581" y="183064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3D1ECC-1F00-8349-AF07-6A7803CE9A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31"/>
          <a:stretch/>
        </p:blipFill>
        <p:spPr>
          <a:xfrm>
            <a:off x="6614045" y="847699"/>
            <a:ext cx="5070763" cy="4557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41AB2C-395F-3745-9B8D-CF2329459048}"/>
              </a:ext>
            </a:extLst>
          </p:cNvPr>
          <p:cNvSpPr/>
          <p:nvPr/>
        </p:nvSpPr>
        <p:spPr>
          <a:xfrm>
            <a:off x="6748296" y="2176261"/>
            <a:ext cx="3147334" cy="246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CFD072-05D0-9943-A53D-A8FDBCD02684}"/>
              </a:ext>
            </a:extLst>
          </p:cNvPr>
          <p:cNvSpPr/>
          <p:nvPr/>
        </p:nvSpPr>
        <p:spPr>
          <a:xfrm>
            <a:off x="105893" y="1663978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6446A83-98C3-7A41-A6C1-A7571FB3124D}"/>
              </a:ext>
            </a:extLst>
          </p:cNvPr>
          <p:cNvSpPr/>
          <p:nvPr/>
        </p:nvSpPr>
        <p:spPr>
          <a:xfrm>
            <a:off x="106137" y="261400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2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A72508F-8F25-1348-9986-1D38B60179DF}"/>
              </a:ext>
            </a:extLst>
          </p:cNvPr>
          <p:cNvSpPr/>
          <p:nvPr/>
        </p:nvSpPr>
        <p:spPr>
          <a:xfrm>
            <a:off x="106137" y="397747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3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638F840-8F52-D847-B67F-61A2397E0927}"/>
              </a:ext>
            </a:extLst>
          </p:cNvPr>
          <p:cNvSpPr/>
          <p:nvPr/>
        </p:nvSpPr>
        <p:spPr>
          <a:xfrm>
            <a:off x="105893" y="491344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4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23EC72A-E272-0547-9F6F-6187D63471D6}"/>
              </a:ext>
            </a:extLst>
          </p:cNvPr>
          <p:cNvSpPr/>
          <p:nvPr/>
        </p:nvSpPr>
        <p:spPr>
          <a:xfrm>
            <a:off x="105893" y="5882275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5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0945030-44B1-E54C-ACF5-8556B6DDFF7D}"/>
              </a:ext>
            </a:extLst>
          </p:cNvPr>
          <p:cNvSpPr/>
          <p:nvPr/>
        </p:nvSpPr>
        <p:spPr>
          <a:xfrm>
            <a:off x="8163619" y="859735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425C469-0239-9C40-BDBA-D3DC74ED0119}"/>
              </a:ext>
            </a:extLst>
          </p:cNvPr>
          <p:cNvSpPr/>
          <p:nvPr/>
        </p:nvSpPr>
        <p:spPr>
          <a:xfrm>
            <a:off x="6640840" y="2143902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C95F3EA-19DB-7747-A237-F50D4881B8E1}"/>
              </a:ext>
            </a:extLst>
          </p:cNvPr>
          <p:cNvSpPr/>
          <p:nvPr/>
        </p:nvSpPr>
        <p:spPr>
          <a:xfrm>
            <a:off x="10903790" y="2496864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0F7C55F-42E9-CE41-A640-8B8C0F1D0A6C}"/>
              </a:ext>
            </a:extLst>
          </p:cNvPr>
          <p:cNvSpPr/>
          <p:nvPr/>
        </p:nvSpPr>
        <p:spPr>
          <a:xfrm>
            <a:off x="6614044" y="4337005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1500763-1758-6547-8A74-F30FC2896C9B}"/>
              </a:ext>
            </a:extLst>
          </p:cNvPr>
          <p:cNvSpPr/>
          <p:nvPr/>
        </p:nvSpPr>
        <p:spPr>
          <a:xfrm>
            <a:off x="9936074" y="5058397"/>
            <a:ext cx="316688" cy="2899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Arial Rounded MT Bold" panose="020F0704030504030204" pitchFamily="34" charset="77"/>
              </a:rPr>
              <a:t>5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501B9143-09F9-8746-B5E9-B6438BA1A29A}"/>
              </a:ext>
            </a:extLst>
          </p:cNvPr>
          <p:cNvSpPr txBox="1">
            <a:spLocks/>
          </p:cNvSpPr>
          <p:nvPr/>
        </p:nvSpPr>
        <p:spPr>
          <a:xfrm>
            <a:off x="313812" y="684870"/>
            <a:ext cx="6191463" cy="702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1 to 5: </a:t>
            </a:r>
            <a:r>
              <a:rPr lang="fr-F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Looking</a:t>
            </a: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fr-F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decisions</a:t>
            </a: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the </a:t>
            </a:r>
          </a:p>
          <a:p>
            <a:pPr marL="0" indent="0" algn="ctr">
              <a:buNone/>
            </a:pPr>
            <a:r>
              <a:rPr lang="fr-FR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 de cassation </a:t>
            </a:r>
            <a:r>
              <a:rPr lang="fr-FR" b="1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</a:t>
            </a:r>
            <a:endParaRPr lang="fr-F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1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4F08EFEE-EDC6-B544-B7FE-F8D06798D829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5F1D21A-A67B-3D42-BC09-25EDF8D1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556" y="1403622"/>
            <a:ext cx="5407371" cy="41166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BAC391D-BB44-EF44-81F6-7B3E8115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91" y="1615657"/>
            <a:ext cx="5245260" cy="4358992"/>
          </a:xfrm>
          <a:prstGeom prst="rect">
            <a:avLst/>
          </a:prstGeom>
        </p:spPr>
      </p:pic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B72CCE7C-2978-8C45-861D-D1EBB586ADB3}"/>
              </a:ext>
            </a:extLst>
          </p:cNvPr>
          <p:cNvSpPr/>
          <p:nvPr/>
        </p:nvSpPr>
        <p:spPr>
          <a:xfrm>
            <a:off x="3217333" y="4030131"/>
            <a:ext cx="553156" cy="173248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55073AE-7E92-9548-B130-586044C92C79}"/>
              </a:ext>
            </a:extLst>
          </p:cNvPr>
          <p:cNvCxnSpPr>
            <a:cxnSpLocks/>
          </p:cNvCxnSpPr>
          <p:nvPr/>
        </p:nvCxnSpPr>
        <p:spPr>
          <a:xfrm flipV="1">
            <a:off x="4030133" y="2438397"/>
            <a:ext cx="4967111" cy="2381957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ous-titre 2">
            <a:extLst>
              <a:ext uri="{FF2B5EF4-FFF2-40B4-BE49-F238E27FC236}">
                <a16:creationId xmlns:a16="http://schemas.microsoft.com/office/drawing/2014/main" id="{913E8DCA-1DA4-824F-AD23-B9E089DAA0BC}"/>
              </a:ext>
            </a:extLst>
          </p:cNvPr>
          <p:cNvSpPr txBox="1">
            <a:spLocks/>
          </p:cNvSpPr>
          <p:nvPr/>
        </p:nvSpPr>
        <p:spPr>
          <a:xfrm>
            <a:off x="507191" y="915200"/>
            <a:ext cx="4764720" cy="378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6.1: File </a:t>
            </a:r>
            <a:r>
              <a:rPr lang="fr-FR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fr-FR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cleanup</a:t>
            </a:r>
            <a:r>
              <a:rPr lang="fr-FR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03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F38907-AC00-8B4C-9072-82728E06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04A9DE3-CF18-9C4C-B45D-824A4E73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3" y="1812934"/>
            <a:ext cx="3992033" cy="4326391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D24E6203-2964-0541-B15A-29A09D5DA588}"/>
              </a:ext>
            </a:extLst>
          </p:cNvPr>
          <p:cNvSpPr txBox="1">
            <a:spLocks/>
          </p:cNvSpPr>
          <p:nvPr/>
        </p:nvSpPr>
        <p:spPr>
          <a:xfrm>
            <a:off x="507191" y="251425"/>
            <a:ext cx="11177617" cy="4492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b="1" dirty="0">
                <a:solidFill>
                  <a:sysClr val="windowText" lastClr="000000"/>
                </a:solidFill>
              </a:rPr>
              <a:t>PART 2.1: SCRAPING OF DECISIONS WITH « FAILLITE PERSONNELLE »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61968F-B072-6C4F-9FF0-5EE4BAA60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923" y="2580580"/>
            <a:ext cx="2914592" cy="32399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6F7FFE-2DFF-944D-8EC5-19BDBC81E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688" y="1812934"/>
            <a:ext cx="3611371" cy="3813817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8A2BE10-616E-F647-AC94-5DA17D8E7E26}"/>
              </a:ext>
            </a:extLst>
          </p:cNvPr>
          <p:cNvCxnSpPr>
            <a:cxnSpLocks/>
          </p:cNvCxnSpPr>
          <p:nvPr/>
        </p:nvCxnSpPr>
        <p:spPr>
          <a:xfrm flipV="1">
            <a:off x="3386667" y="2427107"/>
            <a:ext cx="1444977" cy="2839691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01F8A49-A53F-8545-B3B4-F6D64E336120}"/>
              </a:ext>
            </a:extLst>
          </p:cNvPr>
          <p:cNvCxnSpPr>
            <a:cxnSpLocks/>
          </p:cNvCxnSpPr>
          <p:nvPr/>
        </p:nvCxnSpPr>
        <p:spPr>
          <a:xfrm flipV="1">
            <a:off x="3228622" y="4910059"/>
            <a:ext cx="5825067" cy="899979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ous-titre 2">
            <a:extLst>
              <a:ext uri="{FF2B5EF4-FFF2-40B4-BE49-F238E27FC236}">
                <a16:creationId xmlns:a16="http://schemas.microsoft.com/office/drawing/2014/main" id="{87BD0B8B-6DCC-2149-B0C6-6C5B68E84358}"/>
              </a:ext>
            </a:extLst>
          </p:cNvPr>
          <p:cNvSpPr txBox="1">
            <a:spLocks/>
          </p:cNvSpPr>
          <p:nvPr/>
        </p:nvSpPr>
        <p:spPr>
          <a:xfrm>
            <a:off x="507190" y="915200"/>
            <a:ext cx="7078943" cy="484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SUBPART 6.2: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Creation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fr-F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</a:t>
            </a:r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5433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is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{60D9D6BB-0ACE-9F4D-AD26-6DD579D14CC5}tf10001120</Template>
  <TotalTime>1618</TotalTime>
  <Words>1214</Words>
  <Application>Microsoft Macintosh PowerPoint</Application>
  <PresentationFormat>Grand écran</PresentationFormat>
  <Paragraphs>139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Arial Rounded MT Bold</vt:lpstr>
      <vt:lpstr>Calibri</vt:lpstr>
      <vt:lpstr>Gill Sans MT</vt:lpstr>
      <vt:lpstr>Wingdings</vt:lpstr>
      <vt:lpstr>Colis</vt:lpstr>
      <vt:lpstr>ANALYSIS OF THE Reversal rate on appeal of Commercial court judgments imposing sanctions IN INSOLVENCY LAW (faillite personnelle and interdiction de gérer)</vt:lpstr>
      <vt:lpstr>STEP 1: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Chloe GOLDSTEIN</dc:creator>
  <cp:lastModifiedBy>Chloe GOLDSTEIN</cp:lastModifiedBy>
  <cp:revision>38</cp:revision>
  <dcterms:created xsi:type="dcterms:W3CDTF">2023-03-19T09:43:23Z</dcterms:created>
  <dcterms:modified xsi:type="dcterms:W3CDTF">2023-03-27T09:12:14Z</dcterms:modified>
</cp:coreProperties>
</file>